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1" r:id="rId4"/>
    <p:sldId id="279" r:id="rId5"/>
    <p:sldId id="280" r:id="rId6"/>
    <p:sldId id="281" r:id="rId7"/>
    <p:sldId id="274" r:id="rId8"/>
    <p:sldId id="276" r:id="rId9"/>
    <p:sldId id="275" r:id="rId10"/>
    <p:sldId id="277" r:id="rId11"/>
    <p:sldId id="282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8" autoAdjust="0"/>
    <p:restoredTop sz="96465" autoAdjust="0"/>
  </p:normalViewPr>
  <p:slideViewPr>
    <p:cSldViewPr>
      <p:cViewPr>
        <p:scale>
          <a:sx n="120" d="100"/>
          <a:sy n="120" d="100"/>
        </p:scale>
        <p:origin x="-168" y="-4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outlineViewPr>
    <p:cViewPr>
      <p:scale>
        <a:sx n="33" d="100"/>
        <a:sy n="33" d="100"/>
      </p:scale>
      <p:origin x="0" y="-700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1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hu-HU"/>
              <a:t>2017.11.16.</a:t>
            </a:fld>
            <a:endParaRPr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hu-HU"/>
              <a:t>2017.11.16.</a:t>
            </a:fld>
            <a:endParaRPr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Mintaszöveg szerkesztése</a:t>
            </a:r>
          </a:p>
          <a:p>
            <a:pPr lvl="1"/>
            <a:r>
              <a:t>Második szint</a:t>
            </a:r>
          </a:p>
          <a:p>
            <a:pPr lvl="2"/>
            <a:r>
              <a:t>Harmadik szint</a:t>
            </a:r>
          </a:p>
          <a:p>
            <a:pPr lvl="3"/>
            <a:r>
              <a:t>Negyedik szint</a:t>
            </a:r>
          </a:p>
          <a:p>
            <a:pPr lvl="4"/>
            <a:r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noProof="0" dirty="0">
              <a:solidFill>
                <a:schemeClr val="lt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noProof="0"/>
              <a:t>Kattintson ide az alcím mintájának szerkesztéséhez</a:t>
            </a:r>
            <a:endParaRPr lang="hu-HU" noProof="0" dirty="0"/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xmlns="" id="{42FA88B0-AFD5-4C32-BDF0-D86D53916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5517232"/>
            <a:ext cx="1953955" cy="133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xmlns="" id="{76CC663A-9A2A-4B58-9291-A48E9C3DB0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5517232"/>
            <a:ext cx="1953955" cy="133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noProof="0"/>
              <a:t>Mintaszöveg-stílusok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noProof="0"/>
              <a:t>Mintaszöveg-stílusok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noProof="0"/>
              <a:t>Mintaszöveg-stílusok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4213" y="678093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noProof="0"/>
              <a:t>Mintaszöveg-stílusok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noProof="0"/>
              <a:t>Mintaszöveg-stílusok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xmlns="" id="{B4E55645-D734-4A62-9F28-4B280D4A7D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5589240"/>
            <a:ext cx="1848484" cy="126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noProof="0"/>
              <a:t>Kép beszúrásához kattintson az ikonra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noProof="0"/>
              <a:t>Mintaszöveg-stílusok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noProof="0" smtClean="0"/>
              <a:t>2017.11.16.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noProof="0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/>
              <a:t>Mintaszöveg szerkesztése</a:t>
            </a:r>
          </a:p>
          <a:p>
            <a:pPr lvl="1"/>
            <a:r>
              <a:rPr lang="hu-HU" noProof="0" dirty="0"/>
              <a:t>Második szint</a:t>
            </a:r>
          </a:p>
          <a:p>
            <a:pPr lvl="2"/>
            <a:r>
              <a:rPr lang="hu-HU" noProof="0" dirty="0"/>
              <a:t>Harmadik szint</a:t>
            </a:r>
          </a:p>
          <a:p>
            <a:pPr lvl="3"/>
            <a:r>
              <a:rPr lang="hu-HU" noProof="0" dirty="0"/>
              <a:t>Negyedik szint</a:t>
            </a:r>
          </a:p>
          <a:p>
            <a:pPr lvl="4"/>
            <a:r>
              <a:rPr lang="hu-HU" noProof="0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hu-HU" noProof="0" smtClean="0"/>
              <a:pPr/>
              <a:t>2017.11.16.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vcsoport.hu/mav-csoport/beszerzesi-hirdetmenyek/folyamatban" TargetMode="External"/><Relationship Id="rId2" Type="http://schemas.openxmlformats.org/officeDocument/2006/relationships/hyperlink" Target="http://ted.europa.eu/TED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2536305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u-HU" sz="40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Budapest – Belgrád vasútvonal újjáépítési beruházás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95881" y="4550064"/>
            <a:ext cx="7848600" cy="704056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hu-HU" sz="2000" b="0" i="0" dirty="0">
                <a:solidFill>
                  <a:srgbClr val="545454"/>
                </a:solidFill>
              </a:rPr>
              <a:t>Előzetes piaci tájékoztató</a:t>
            </a:r>
          </a:p>
          <a:p>
            <a:pPr marL="0" indent="0" algn="l">
              <a:spcBef>
                <a:spcPts val="0"/>
              </a:spcBef>
              <a:buNone/>
            </a:pPr>
            <a:endParaRPr lang="hu-HU" dirty="0">
              <a:solidFill>
                <a:srgbClr val="545454"/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hu-HU" sz="2000" b="0" i="0" dirty="0">
                <a:solidFill>
                  <a:srgbClr val="545454"/>
                </a:solidFill>
              </a:rPr>
              <a:t>2017. </a:t>
            </a:r>
            <a:r>
              <a:rPr lang="hu-HU" dirty="0">
                <a:solidFill>
                  <a:srgbClr val="545454"/>
                </a:solidFill>
              </a:rPr>
              <a:t>n</a:t>
            </a:r>
            <a:r>
              <a:rPr lang="hu-HU" sz="2000" b="0" i="0" dirty="0">
                <a:solidFill>
                  <a:srgbClr val="545454"/>
                </a:solidFill>
              </a:rPr>
              <a:t>ovember 15.</a:t>
            </a:r>
          </a:p>
        </p:txBody>
      </p:sp>
      <p:pic>
        <p:nvPicPr>
          <p:cNvPr id="4" name="Tartalom helye 4" descr="Vonat">
            <a:extLst>
              <a:ext uri="{FF2B5EF4-FFF2-40B4-BE49-F238E27FC236}">
                <a16:creationId xmlns:a16="http://schemas.microsoft.com/office/drawing/2014/main" xmlns="" id="{EE5449E9-07E5-4A40-B562-D84D7F343333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10436" y="19888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A95AD09-A956-45E0-BBBE-1AB0D344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Köszönjük, hogy eljöttek!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91AC80A-9056-48F6-A919-9C118DF96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r>
              <a:rPr lang="hu-HU" dirty="0"/>
              <a:t>Várjuk érdeklődésüket a részvételi felhívás megjelenését követően!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5394D192-6449-4EBB-B9E9-1E41AADD8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160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548680"/>
            <a:ext cx="8405190" cy="1051520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u-HU" sz="40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Főbb témák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>
            <a:normAutofit/>
          </a:bodyPr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hu-HU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A beruházás háttere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hu-HU" dirty="0">
                <a:solidFill>
                  <a:srgbClr val="545454"/>
                </a:solidFill>
                <a:latin typeface="Century Gothic"/>
              </a:rPr>
              <a:t>A</a:t>
            </a:r>
            <a:r>
              <a:rPr lang="hu-HU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 projektszervezet bemutatása</a:t>
            </a:r>
            <a:endParaRPr lang="hu-HU" sz="2000" dirty="0">
              <a:solidFill>
                <a:srgbClr val="545454"/>
              </a:solidFill>
              <a:latin typeface="Century Gothic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hu-HU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A beruházás műszaki tartalmának rövid bemutatása</a:t>
            </a:r>
            <a:endParaRPr lang="hu-HU" b="0" i="0" dirty="0">
              <a:solidFill>
                <a:srgbClr val="545454"/>
              </a:solidFill>
              <a:latin typeface="Century Gothic"/>
              <a:ea typeface="+mn-ea"/>
              <a:cs typeface="+mn-cs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hu-HU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A projekt beszerzési tervének ismertetése</a:t>
            </a:r>
          </a:p>
        </p:txBody>
      </p:sp>
      <p:pic>
        <p:nvPicPr>
          <p:cNvPr id="4" name="Ábra 3" descr="Vonat">
            <a:extLst>
              <a:ext uri="{FF2B5EF4-FFF2-40B4-BE49-F238E27FC236}">
                <a16:creationId xmlns:a16="http://schemas.microsoft.com/office/drawing/2014/main" xmlns="" id="{16A38F34-2053-4E52-BFA8-3813725FC3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287138" y="460648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>
              <a:spcBef>
                <a:spcPts val="1800"/>
              </a:spcBef>
              <a:buClr>
                <a:srgbClr val="545454"/>
              </a:buClr>
              <a:buSzPct val="80000"/>
            </a:pPr>
            <a:r>
              <a:rPr lang="hu-HU" dirty="0">
                <a:solidFill>
                  <a:srgbClr val="545454"/>
                </a:solidFill>
              </a:rPr>
              <a:t>A beruházás háttere, célja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hu-HU" sz="1200" dirty="0"/>
          </a:p>
          <a:p>
            <a:pPr marL="45720" indent="0">
              <a:buNone/>
            </a:pPr>
            <a:endParaRPr lang="hu-HU" sz="1200" dirty="0"/>
          </a:p>
          <a:p>
            <a:pPr marL="45720" indent="0">
              <a:buNone/>
            </a:pPr>
            <a:r>
              <a:rPr lang="hu-HU" sz="1600" dirty="0"/>
              <a:t>2016. évi XXIV. törvény a Magyarország Kormánya és a Kínai Népköztársaság Kormánya között a Budapest-Belgrád vasútvonal újjáépítési beruházás magyarországi szakaszának fejlesztése, kivitelezése és finanszírozása kapcsán született Egyezmény kihirdetéséről</a:t>
            </a:r>
          </a:p>
          <a:p>
            <a:pPr marL="45720" indent="0">
              <a:buNone/>
            </a:pPr>
            <a:r>
              <a:rPr lang="hu-HU" sz="1600" dirty="0"/>
              <a:t>Célok:</a:t>
            </a:r>
          </a:p>
          <a:p>
            <a:r>
              <a:rPr lang="hu-HU" sz="1600" dirty="0"/>
              <a:t>Csökkenő személyszállítási menetidő (előváros, távolsági, nemzetközi)</a:t>
            </a:r>
          </a:p>
          <a:p>
            <a:r>
              <a:rPr lang="hu-HU" sz="1600" dirty="0"/>
              <a:t>Növekvő utasszám (előváros, távolsági, nemzetközi)</a:t>
            </a:r>
          </a:p>
          <a:p>
            <a:r>
              <a:rPr lang="hu-HU" sz="1600" dirty="0"/>
              <a:t>Bővülő áruszállítási kapacitás, csökkenő menetidő</a:t>
            </a:r>
          </a:p>
          <a:p>
            <a:r>
              <a:rPr lang="hu-HU" sz="1600" dirty="0"/>
              <a:t>Makrogazdasági előnyök</a:t>
            </a:r>
          </a:p>
          <a:p>
            <a:pPr marL="45720" indent="0">
              <a:buNone/>
            </a:pPr>
            <a:endParaRPr lang="hu-HU" sz="12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24408094-4095-487D-90F1-3CB8E5734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73932" y="1412776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>
              <a:spcBef>
                <a:spcPts val="1800"/>
              </a:spcBef>
              <a:buClr>
                <a:srgbClr val="545454"/>
              </a:buClr>
              <a:buSzPct val="80000"/>
            </a:pPr>
            <a:r>
              <a:rPr lang="hu-HU" sz="3200" dirty="0">
                <a:solidFill>
                  <a:srgbClr val="545454"/>
                </a:solidFill>
              </a:rPr>
              <a:t>A </a:t>
            </a:r>
            <a:r>
              <a:rPr lang="hu-HU" sz="3200" dirty="0" err="1">
                <a:solidFill>
                  <a:srgbClr val="545454"/>
                </a:solidFill>
              </a:rPr>
              <a:t>projekszervezet</a:t>
            </a:r>
            <a:r>
              <a:rPr lang="hu-HU" sz="3200" dirty="0">
                <a:solidFill>
                  <a:srgbClr val="545454"/>
                </a:solidFill>
              </a:rPr>
              <a:t> bemutatása</a:t>
            </a:r>
            <a:endParaRPr lang="hu-HU" sz="2800" dirty="0">
              <a:solidFill>
                <a:srgbClr val="545454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1200" dirty="0"/>
          </a:p>
          <a:p>
            <a:r>
              <a:rPr lang="hu-HU" sz="1600" b="1" dirty="0"/>
              <a:t>Projekt Megrendelője: </a:t>
            </a:r>
            <a:r>
              <a:rPr lang="hu-HU" sz="1600" dirty="0"/>
              <a:t>MÁV Zrt.</a:t>
            </a:r>
          </a:p>
          <a:p>
            <a:r>
              <a:rPr lang="hu-HU" sz="1600" b="1" dirty="0"/>
              <a:t>Finanszírozó:</a:t>
            </a:r>
            <a:r>
              <a:rPr lang="hu-HU" sz="1600" dirty="0"/>
              <a:t> Kínai </a:t>
            </a:r>
            <a:r>
              <a:rPr lang="hu-HU" sz="1600" dirty="0" err="1"/>
              <a:t>Exim</a:t>
            </a:r>
            <a:r>
              <a:rPr lang="hu-HU" sz="1600" dirty="0"/>
              <a:t> Bank (The Export Import Bank of </a:t>
            </a:r>
            <a:r>
              <a:rPr lang="hu-HU" sz="1600" dirty="0" err="1"/>
              <a:t>China</a:t>
            </a:r>
            <a:r>
              <a:rPr lang="hu-HU" sz="1600" dirty="0"/>
              <a:t>)</a:t>
            </a:r>
          </a:p>
          <a:p>
            <a:r>
              <a:rPr lang="hu-HU" sz="1600" b="1" dirty="0"/>
              <a:t>Ajánlatkérő, lebonyolító: </a:t>
            </a:r>
            <a:r>
              <a:rPr lang="hu-HU" sz="1600" dirty="0"/>
              <a:t>Kínai – Magyar Vasúti Nonprofit Zrt. </a:t>
            </a:r>
          </a:p>
          <a:p>
            <a:pPr lvl="1"/>
            <a:r>
              <a:rPr lang="hu-HU" sz="1600" dirty="0"/>
              <a:t>Alapítói: </a:t>
            </a:r>
          </a:p>
          <a:p>
            <a:pPr lvl="2"/>
            <a:r>
              <a:rPr lang="hu-HU" sz="1200" dirty="0"/>
              <a:t>MÁV Zrt. (15%)</a:t>
            </a:r>
          </a:p>
          <a:p>
            <a:pPr lvl="2"/>
            <a:r>
              <a:rPr lang="hu-HU" sz="1200" dirty="0" err="1"/>
              <a:t>China</a:t>
            </a:r>
            <a:r>
              <a:rPr lang="hu-HU" sz="1200" dirty="0"/>
              <a:t> </a:t>
            </a:r>
            <a:r>
              <a:rPr lang="hu-HU" sz="1200" dirty="0" err="1"/>
              <a:t>Railway</a:t>
            </a:r>
            <a:r>
              <a:rPr lang="hu-HU" sz="1200" dirty="0"/>
              <a:t> International Corporation Ltd. és </a:t>
            </a:r>
            <a:r>
              <a:rPr lang="hu-HU" sz="1200" dirty="0" err="1"/>
              <a:t>China</a:t>
            </a:r>
            <a:r>
              <a:rPr lang="hu-HU" sz="1200" dirty="0"/>
              <a:t> </a:t>
            </a:r>
            <a:r>
              <a:rPr lang="hu-HU" sz="1200" dirty="0" err="1"/>
              <a:t>Railway</a:t>
            </a:r>
            <a:r>
              <a:rPr lang="hu-HU" sz="1200" dirty="0"/>
              <a:t> International Group Limited (CRIG) (85%)</a:t>
            </a:r>
          </a:p>
          <a:p>
            <a:pPr lvl="1"/>
            <a:r>
              <a:rPr lang="hu-HU" sz="1600" dirty="0"/>
              <a:t>Feladatai: </a:t>
            </a:r>
          </a:p>
          <a:p>
            <a:pPr lvl="2"/>
            <a:r>
              <a:rPr lang="hu-HU" sz="1200" dirty="0"/>
              <a:t>Beszerzési eljárások előkészítése és lebonyolítása</a:t>
            </a:r>
          </a:p>
          <a:p>
            <a:pPr lvl="2"/>
            <a:r>
              <a:rPr lang="hu-HU" sz="1200" dirty="0"/>
              <a:t>projekt menedzsment és monitoring feladatok ellátása</a:t>
            </a:r>
            <a:endParaRPr lang="hu-HU" sz="800" dirty="0"/>
          </a:p>
          <a:p>
            <a:pPr lvl="1"/>
            <a:r>
              <a:rPr lang="hu-HU" sz="1600" dirty="0"/>
              <a:t>Szakértők:</a:t>
            </a:r>
          </a:p>
          <a:p>
            <a:pPr lvl="2"/>
            <a:r>
              <a:rPr lang="hu-HU" sz="1200" dirty="0"/>
              <a:t>15 kínai mérnök</a:t>
            </a:r>
          </a:p>
          <a:p>
            <a:pPr lvl="2"/>
            <a:r>
              <a:rPr lang="hu-HU" sz="1200" dirty="0"/>
              <a:t>13 magyar mérnök és szakértő</a:t>
            </a:r>
          </a:p>
          <a:p>
            <a:endParaRPr lang="hu-HU" sz="1600" dirty="0"/>
          </a:p>
          <a:p>
            <a:endParaRPr lang="hu-HU" sz="12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24408094-4095-487D-90F1-3CB8E5734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73932" y="1336948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AF782A8-0AD9-4BCD-A24C-9FB110D1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>
                <a:solidFill>
                  <a:srgbClr val="545454"/>
                </a:solidFill>
              </a:rPr>
              <a:t>A beruházás műszaki tartalmának rövid bemutatása</a:t>
            </a:r>
            <a:endParaRPr lang="hu-HU" sz="28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C5FF88C-4F28-4226-9832-1C6E3A1E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Tervezés – kivitelezés tárgyú beszerzés, főbb jellemzők: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Fő paraméterek a hatályos EU TEN-T (P4 osztály) vonatkozó specifikáció szerint  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Vonali sebesség: 160 km/h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Nyíltvonali vágányok száma: 2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Tengelyterhelés: 225 KN 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Villamosított vonal (25 kV, 50 Hz) FET vezérléssel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Elektronikus biztosítóberendezés, KÖFI, ETCS L2, GMS-R rendszer telepítése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Tehervonatok maximális hossza: 750 m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EU és magyar szabványok szerint</a:t>
            </a:r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58CE117F-4B50-4654-A168-DE874A5C5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78012DF8-10B5-42C2-9B32-859015099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45940" y="1371818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3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Beszerzések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hu-HU" sz="1200" b="1" dirty="0"/>
              <a:t>Jogszabályi háttér:</a:t>
            </a:r>
          </a:p>
          <a:p>
            <a:pPr marL="45720" indent="0" algn="just">
              <a:buNone/>
            </a:pPr>
            <a:r>
              <a:rPr lang="hu-HU" sz="1200" dirty="0"/>
              <a:t>2016. évi XXIV. törvény a Magyarország Kormánya és a Kínai Népköztársaság Kormánya között a Budapest-Belgrád vasútvonal újjáépítési beruházás magyarországi szakaszának fejlesztése, kivitelezése és finanszírozása kapcsán született Egyezmény kihirdetéséről</a:t>
            </a:r>
          </a:p>
          <a:p>
            <a:pPr marL="45720" indent="0" algn="just">
              <a:buNone/>
            </a:pPr>
            <a:r>
              <a:rPr lang="hu-HU" sz="1200" dirty="0"/>
              <a:t>	amelynek melléklete: Beszerzési szabályzat (Melléklet a 	Magyarország Kormánya és a Kínai Népköztársaság 	Kormánya 	között a Budapest-Belgrád vasútvonal 	újjáépítési beruházás 	magyarországi szakaszának 	fejlesztése, kivitelezése és 	finanszírozása kapcsán 	megkötött 	egyezményhez</a:t>
            </a:r>
          </a:p>
          <a:p>
            <a:pPr marL="45720" indent="0" algn="just">
              <a:buNone/>
            </a:pPr>
            <a:r>
              <a:rPr lang="hu-HU" sz="1200" dirty="0"/>
              <a:t>2017. évi XXXV. törvény a Magyarország Kormánya és a Kínai Népköztársaság Kormánya között a Budapest-Belgrád vasútvonal újjáépítési beruházás magyarországi szakaszának fejlesztése, kivitelezése és finanszírozása kapcsán született Egyezmény 2. mellékletének kihirdetéséről</a:t>
            </a:r>
          </a:p>
          <a:p>
            <a:pPr marL="45720" indent="0" algn="just">
              <a:buNone/>
            </a:pPr>
            <a:r>
              <a:rPr lang="hu-HU" sz="1200" dirty="0"/>
              <a:t>	2. számú melléklet: a Magyarország Kormánya és a Kínai 	Népköztársaság Kormánya között a Budapest-Belgrád 	vasútvonal újjáépítési beruházás magyarországi szakaszának 	fejlesztése, kivitelezése és finanszírozása 	kapcsán született 	Egyezmény </a:t>
            </a:r>
          </a:p>
          <a:p>
            <a:pPr marL="45720" indent="0">
              <a:buNone/>
            </a:pPr>
            <a:r>
              <a:rPr lang="hu-HU" sz="1200" b="1" dirty="0"/>
              <a:t>Jellemzője:</a:t>
            </a:r>
          </a:p>
          <a:p>
            <a:r>
              <a:rPr lang="hu-HU" sz="1200" dirty="0"/>
              <a:t>EU közbeszerzési irányelvekkel (2014/24/EU és 2014/25/EU) összhangban </a:t>
            </a:r>
          </a:p>
          <a:p>
            <a:r>
              <a:rPr lang="hu-HU" sz="1200" dirty="0"/>
              <a:t>A magyar közbeszerzési törvény logikáját követi</a:t>
            </a:r>
          </a:p>
          <a:p>
            <a:r>
              <a:rPr lang="hu-HU" sz="1200" dirty="0"/>
              <a:t>Gazdasági szereplők részére nyitott 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24408094-4095-487D-90F1-3CB8E5734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45940" y="1340753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9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E2E9142-FC80-4947-A010-039049ED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543400"/>
          </a:xfrm>
        </p:spPr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dirty="0"/>
              <a:t>Várható beszerzések a Projekt kapcsán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CE5804C-AB7E-45E9-B6D0-C5CD0704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Ferencváros</a:t>
            </a:r>
            <a:r>
              <a:rPr lang="hu-HU" dirty="0"/>
              <a:t> (</a:t>
            </a:r>
            <a:r>
              <a:rPr lang="hu-HU" dirty="0" err="1"/>
              <a:t>kiz</a:t>
            </a:r>
            <a:r>
              <a:rPr lang="hu-HU" dirty="0"/>
              <a:t>.)</a:t>
            </a:r>
            <a:r>
              <a:rPr lang="en-US" dirty="0"/>
              <a:t> – </a:t>
            </a:r>
            <a:r>
              <a:rPr lang="en-US" dirty="0" err="1"/>
              <a:t>Soroksár</a:t>
            </a:r>
            <a:r>
              <a:rPr lang="hu-HU" dirty="0"/>
              <a:t> (</a:t>
            </a:r>
            <a:r>
              <a:rPr lang="hu-HU" dirty="0" err="1"/>
              <a:t>kiz</a:t>
            </a:r>
            <a:r>
              <a:rPr lang="hu-HU" dirty="0"/>
              <a:t>.)</a:t>
            </a:r>
            <a:r>
              <a:rPr lang="en-US" dirty="0"/>
              <a:t> </a:t>
            </a:r>
            <a:r>
              <a:rPr lang="en-US" dirty="0" err="1"/>
              <a:t>építés</a:t>
            </a:r>
            <a:r>
              <a:rPr lang="en-US" dirty="0"/>
              <a:t> </a:t>
            </a:r>
            <a:r>
              <a:rPr lang="en-US" dirty="0" err="1"/>
              <a:t>tárgyú</a:t>
            </a:r>
            <a:r>
              <a:rPr lang="en-US" dirty="0"/>
              <a:t> </a:t>
            </a:r>
            <a:r>
              <a:rPr lang="en-US" dirty="0" err="1"/>
              <a:t>beszerzési</a:t>
            </a:r>
            <a:r>
              <a:rPr lang="en-US" dirty="0"/>
              <a:t> </a:t>
            </a:r>
            <a:r>
              <a:rPr lang="en-US" dirty="0" err="1"/>
              <a:t>eljárás</a:t>
            </a:r>
            <a:r>
              <a:rPr lang="en-US" dirty="0"/>
              <a:t> </a:t>
            </a:r>
            <a:r>
              <a:rPr lang="en-US" dirty="0" err="1"/>
              <a:t>kiviteli</a:t>
            </a:r>
            <a:r>
              <a:rPr lang="en-US" dirty="0"/>
              <a:t> </a:t>
            </a:r>
            <a:r>
              <a:rPr lang="en-US" dirty="0" err="1"/>
              <a:t>tervek</a:t>
            </a:r>
            <a:r>
              <a:rPr lang="en-US" dirty="0"/>
              <a:t> </a:t>
            </a:r>
            <a:r>
              <a:rPr lang="en-US" dirty="0" err="1"/>
              <a:t>alapján</a:t>
            </a:r>
            <a:endParaRPr lang="hu-HU" dirty="0"/>
          </a:p>
          <a:p>
            <a:pPr marL="45720" lvl="0" indent="0">
              <a:buNone/>
            </a:pPr>
            <a:r>
              <a:rPr lang="hu-HU" dirty="0"/>
              <a:t>	Tender várható megjelenése:	2019. I. félév</a:t>
            </a:r>
          </a:p>
          <a:p>
            <a:pPr lvl="0"/>
            <a:r>
              <a:rPr lang="en-US" b="1" dirty="0" err="1"/>
              <a:t>Soroksár</a:t>
            </a:r>
            <a:r>
              <a:rPr lang="en-US" b="1" dirty="0"/>
              <a:t> </a:t>
            </a:r>
            <a:r>
              <a:rPr lang="hu-HU" b="1" dirty="0"/>
              <a:t>(</a:t>
            </a:r>
            <a:r>
              <a:rPr lang="hu-HU" b="1" dirty="0" err="1"/>
              <a:t>bez</a:t>
            </a:r>
            <a:r>
              <a:rPr lang="hu-HU" b="1" dirty="0"/>
              <a:t>.)</a:t>
            </a:r>
            <a:r>
              <a:rPr lang="en-US" b="1" dirty="0"/>
              <a:t>– </a:t>
            </a:r>
            <a:r>
              <a:rPr lang="en-US" b="1" dirty="0" err="1"/>
              <a:t>Kelebia</a:t>
            </a:r>
            <a:r>
              <a:rPr lang="hu-HU" b="1" dirty="0"/>
              <a:t> (</a:t>
            </a:r>
            <a:r>
              <a:rPr lang="hu-HU" b="1" dirty="0" err="1"/>
              <a:t>oh</a:t>
            </a:r>
            <a:r>
              <a:rPr lang="hu-HU" b="1" dirty="0"/>
              <a:t>)</a:t>
            </a:r>
            <a:r>
              <a:rPr lang="en-US" b="1" dirty="0"/>
              <a:t> </a:t>
            </a:r>
            <a:r>
              <a:rPr lang="en-US" b="1" dirty="0" err="1"/>
              <a:t>tervezés-kivitelezés</a:t>
            </a:r>
            <a:r>
              <a:rPr lang="en-US" b="1" dirty="0"/>
              <a:t> </a:t>
            </a:r>
            <a:r>
              <a:rPr lang="en-US" b="1" dirty="0" err="1"/>
              <a:t>tárgyú</a:t>
            </a:r>
            <a:r>
              <a:rPr lang="en-US" b="1" dirty="0"/>
              <a:t> (EPC </a:t>
            </a:r>
            <a:r>
              <a:rPr lang="en-US" b="1" dirty="0" err="1"/>
              <a:t>szerződés</a:t>
            </a:r>
            <a:r>
              <a:rPr lang="en-US" b="1" dirty="0"/>
              <a:t>) </a:t>
            </a:r>
            <a:r>
              <a:rPr lang="en-US" b="1" dirty="0" err="1"/>
              <a:t>beszerzési</a:t>
            </a:r>
            <a:r>
              <a:rPr lang="en-US" b="1" dirty="0"/>
              <a:t> </a:t>
            </a:r>
            <a:r>
              <a:rPr lang="en-US" b="1" dirty="0" err="1"/>
              <a:t>eljárás</a:t>
            </a:r>
            <a:endParaRPr lang="hu-HU" b="1" dirty="0"/>
          </a:p>
          <a:p>
            <a:pPr marL="45720" lvl="0" indent="0">
              <a:buNone/>
            </a:pPr>
            <a:r>
              <a:rPr lang="hu-HU" b="1" dirty="0"/>
              <a:t>	Tender várható megjelenése: 	2017. IV. negyedév</a:t>
            </a:r>
          </a:p>
          <a:p>
            <a:pPr marL="45720" lvl="0" indent="0"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67995E9-5392-4D6C-95C7-9A15E7D41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4213" y="5229200"/>
            <a:ext cx="3886200" cy="1295400"/>
          </a:xfrm>
        </p:spPr>
        <p:txBody>
          <a:bodyPr/>
          <a:lstStyle/>
          <a:p>
            <a:endParaRPr lang="hu-HU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050E54A2-1718-46A7-8AC6-0274D6849C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73932" y="1340768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B589E51-7D32-4764-8B7C-D510C590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4042047" cy="4038600"/>
          </a:xfrm>
        </p:spPr>
        <p:txBody>
          <a:bodyPr/>
          <a:lstStyle/>
          <a:p>
            <a:r>
              <a:rPr lang="hu-HU" dirty="0"/>
              <a:t>Beszerzés sajátosságai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41850EA1-C000-4580-9B2E-0CE05A457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" name="Ábra 5" descr="Vonat">
            <a:extLst>
              <a:ext uri="{FF2B5EF4-FFF2-40B4-BE49-F238E27FC236}">
                <a16:creationId xmlns:a16="http://schemas.microsoft.com/office/drawing/2014/main" xmlns="" id="{4192B8A2-4AF8-47EC-89D3-15FA2F8B5D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45940" y="1364280"/>
            <a:ext cx="1368152" cy="1368152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45F61C5-4AF9-4894-AE16-D0A4C8320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Beszerzési eljárás nyelve: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hu-HU" dirty="0"/>
              <a:t>Angol és magyar, irányadó nyelv: angol</a:t>
            </a:r>
          </a:p>
          <a:p>
            <a:r>
              <a:rPr lang="hu-HU" b="1" dirty="0"/>
              <a:t>Beszerzési eljárás fajtája: </a:t>
            </a:r>
          </a:p>
          <a:p>
            <a:pPr marL="274320" lvl="1" indent="0">
              <a:buNone/>
            </a:pPr>
            <a:r>
              <a:rPr lang="en-US" dirty="0" err="1"/>
              <a:t>Hirdetmény</a:t>
            </a:r>
            <a:r>
              <a:rPr lang="en-US" dirty="0"/>
              <a:t> </a:t>
            </a:r>
            <a:r>
              <a:rPr lang="en-US" dirty="0" err="1"/>
              <a:t>közzétételével</a:t>
            </a:r>
            <a:r>
              <a:rPr lang="en-US" dirty="0"/>
              <a:t> </a:t>
            </a:r>
            <a:r>
              <a:rPr lang="en-US" dirty="0" err="1"/>
              <a:t>induló</a:t>
            </a:r>
            <a:r>
              <a:rPr lang="en-US" dirty="0"/>
              <a:t> </a:t>
            </a:r>
            <a:r>
              <a:rPr lang="en-US" dirty="0" err="1"/>
              <a:t>kétszakaszos</a:t>
            </a:r>
            <a:r>
              <a:rPr lang="en-US" dirty="0"/>
              <a:t> </a:t>
            </a:r>
            <a:r>
              <a:rPr lang="en-US" dirty="0" err="1"/>
              <a:t>beszerzési</a:t>
            </a:r>
            <a:r>
              <a:rPr lang="en-US" dirty="0"/>
              <a:t> </a:t>
            </a:r>
            <a:r>
              <a:rPr lang="en-US" dirty="0" err="1"/>
              <a:t>eljárás</a:t>
            </a:r>
            <a:r>
              <a:rPr lang="en-US" dirty="0"/>
              <a:t> </a:t>
            </a:r>
            <a:r>
              <a:rPr lang="en-US" dirty="0" err="1"/>
              <a:t>tárgyalás</a:t>
            </a:r>
            <a:r>
              <a:rPr lang="en-US" dirty="0"/>
              <a:t> </a:t>
            </a:r>
            <a:r>
              <a:rPr lang="en-US" dirty="0" err="1"/>
              <a:t>tartásával</a:t>
            </a:r>
            <a:r>
              <a:rPr lang="en-US" dirty="0"/>
              <a:t>, </a:t>
            </a:r>
            <a:r>
              <a:rPr lang="en-US" dirty="0" err="1"/>
              <a:t>gazdasági</a:t>
            </a:r>
            <a:r>
              <a:rPr lang="en-US" dirty="0"/>
              <a:t> </a:t>
            </a:r>
            <a:r>
              <a:rPr lang="en-US" dirty="0" err="1"/>
              <a:t>szereplő</a:t>
            </a:r>
            <a:r>
              <a:rPr lang="en-US" dirty="0"/>
              <a:t> </a:t>
            </a:r>
            <a:r>
              <a:rPr lang="en-US" dirty="0" err="1"/>
              <a:t>létszámának</a:t>
            </a:r>
            <a:r>
              <a:rPr lang="en-US" dirty="0"/>
              <a:t> </a:t>
            </a:r>
            <a:r>
              <a:rPr lang="en-US" dirty="0" err="1"/>
              <a:t>csökkentése</a:t>
            </a:r>
            <a:r>
              <a:rPr lang="en-US" dirty="0"/>
              <a:t> </a:t>
            </a:r>
            <a:r>
              <a:rPr lang="en-US" dirty="0" err="1"/>
              <a:t>nélkül</a:t>
            </a:r>
            <a:endParaRPr lang="hu-HU" dirty="0"/>
          </a:p>
          <a:p>
            <a:r>
              <a:rPr lang="hu-HU" b="1" dirty="0"/>
              <a:t>Szerződés típusa: </a:t>
            </a:r>
          </a:p>
          <a:p>
            <a:pPr marL="274320" lvl="1" indent="0">
              <a:buNone/>
            </a:pPr>
            <a:r>
              <a:rPr lang="hu-HU" dirty="0"/>
              <a:t>FIDIC szerződéses feltételek alapján</a:t>
            </a:r>
          </a:p>
          <a:p>
            <a:r>
              <a:rPr lang="hu-HU" b="1" dirty="0"/>
              <a:t>Ajánlatkérő:</a:t>
            </a:r>
          </a:p>
          <a:p>
            <a:pPr marL="274320" lvl="1" indent="0">
              <a:buNone/>
            </a:pPr>
            <a:r>
              <a:rPr lang="hu-HU" dirty="0"/>
              <a:t>Kínai-Magyar Vasúti Nonprofit Zrt.</a:t>
            </a:r>
          </a:p>
          <a:p>
            <a:pPr marL="4572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363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F979B97-4D6C-40D7-9FDC-F325260E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Beszerzési eljárás főbb lépései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143D6B5-9B4E-463E-8CB1-72AB661CD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/>
              <a:t>Részvételi felhívás megjelenésének helye: </a:t>
            </a:r>
          </a:p>
          <a:p>
            <a:pPr marL="274320" lvl="1" indent="0">
              <a:buNone/>
            </a:pPr>
            <a:r>
              <a:rPr lang="hu-HU" b="1" dirty="0"/>
              <a:t>Európai Uniós Hivatalos Lapja (TED adatbázis): </a:t>
            </a:r>
            <a:r>
              <a:rPr lang="hu-HU" dirty="0">
                <a:hlinkClick r:id="rId2"/>
              </a:rPr>
              <a:t>http://ted.europa.eu/TED/</a:t>
            </a:r>
            <a:endParaRPr lang="hu-HU" dirty="0"/>
          </a:p>
          <a:p>
            <a:pPr marL="274320" lvl="1" indent="0">
              <a:buNone/>
            </a:pPr>
            <a:r>
              <a:rPr lang="hu-HU" b="1" dirty="0"/>
              <a:t>MÁV Zrt. honlapja: </a:t>
            </a:r>
            <a:r>
              <a:rPr lang="hu-HU" dirty="0">
                <a:hlinkClick r:id="rId3"/>
              </a:rPr>
              <a:t>https://www.mavcsoport.hu/mav-csoport/beszerzesi-hirdetmenyek/folyamatban</a:t>
            </a:r>
            <a:endParaRPr lang="hu-HU" dirty="0"/>
          </a:p>
          <a:p>
            <a:pPr marL="274320" lvl="1" indent="0">
              <a:buNone/>
            </a:pPr>
            <a:endParaRPr lang="hu-HU" dirty="0"/>
          </a:p>
          <a:p>
            <a:pPr marL="274320" lvl="1">
              <a:spcBef>
                <a:spcPts val="1800"/>
              </a:spcBef>
            </a:pPr>
            <a:r>
              <a:rPr lang="hu-HU" sz="2400" b="1" dirty="0"/>
              <a:t>Beszerzés lépései:</a:t>
            </a:r>
          </a:p>
          <a:p>
            <a:pPr marL="274320" lvl="1" indent="0">
              <a:buNone/>
            </a:pPr>
            <a:r>
              <a:rPr lang="hu-HU" dirty="0"/>
              <a:t>1. Részvételi szakasz: </a:t>
            </a:r>
          </a:p>
          <a:p>
            <a:pPr marL="502920" lvl="2" indent="0">
              <a:buNone/>
            </a:pPr>
            <a:r>
              <a:rPr lang="hu-HU" dirty="0"/>
              <a:t>Jelentkező gazdasági szereplők jogi, pénzügyi és műszaki </a:t>
            </a:r>
            <a:r>
              <a:rPr lang="hu-HU" dirty="0" err="1"/>
              <a:t>alkalmasságának</a:t>
            </a:r>
            <a:r>
              <a:rPr lang="hu-HU" dirty="0"/>
              <a:t> vizsgálata </a:t>
            </a:r>
          </a:p>
          <a:p>
            <a:pPr marL="274320" lvl="1" indent="0">
              <a:buNone/>
            </a:pPr>
            <a:r>
              <a:rPr lang="hu-HU" dirty="0"/>
              <a:t>2. Ajánlattételi szakasz:</a:t>
            </a:r>
          </a:p>
          <a:p>
            <a:pPr lvl="3"/>
            <a:r>
              <a:rPr lang="hu-HU" dirty="0"/>
              <a:t>Ajánlattétel</a:t>
            </a:r>
          </a:p>
          <a:p>
            <a:pPr lvl="3"/>
            <a:r>
              <a:rPr lang="hu-HU" dirty="0"/>
              <a:t>Tárgyalás</a:t>
            </a:r>
          </a:p>
          <a:p>
            <a:pPr lvl="3"/>
            <a:r>
              <a:rPr lang="hu-HU" dirty="0"/>
              <a:t>Végső ajánlattételi felhívás</a:t>
            </a:r>
          </a:p>
          <a:p>
            <a:pPr lvl="3"/>
            <a:r>
              <a:rPr lang="hu-HU" dirty="0"/>
              <a:t>Végleges ajánlat</a:t>
            </a:r>
          </a:p>
          <a:p>
            <a:pPr marL="274320" lvl="1" indent="0">
              <a:buNone/>
            </a:pPr>
            <a:r>
              <a:rPr lang="hu-HU" dirty="0"/>
              <a:t>3. Szerződéskötés </a:t>
            </a:r>
          </a:p>
          <a:p>
            <a:pPr marL="274320" lvl="1" indent="0">
              <a:buNone/>
            </a:pPr>
            <a:endParaRPr lang="hu-HU" dirty="0"/>
          </a:p>
          <a:p>
            <a:pPr marL="274320" lvl="1" indent="0">
              <a:buNone/>
            </a:pPr>
            <a:endParaRPr lang="hu-HU" dirty="0"/>
          </a:p>
          <a:p>
            <a:pPr marL="274320" lvl="1" indent="0">
              <a:buNone/>
            </a:pPr>
            <a:endParaRPr lang="hu-HU" dirty="0"/>
          </a:p>
        </p:txBody>
      </p:sp>
      <p:pic>
        <p:nvPicPr>
          <p:cNvPr id="5" name="Ábra 4" descr="Vonat">
            <a:extLst>
              <a:ext uri="{FF2B5EF4-FFF2-40B4-BE49-F238E27FC236}">
                <a16:creationId xmlns:a16="http://schemas.microsoft.com/office/drawing/2014/main" xmlns="" id="{BE0D164A-2DDE-46D6-BBF0-4E7EE77085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73932" y="1344522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4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0AAE90-47C3-40A1-8017-32A7017B6A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Világtérképek sorozat, a Földet ábrázoló bemutató (szélesvásznú)</Template>
  <TotalTime>0</TotalTime>
  <Words>380</Words>
  <Application>Microsoft Office PowerPoint</Application>
  <PresentationFormat>Egyéni</PresentationFormat>
  <Paragraphs>88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Continental_World_16x9</vt:lpstr>
      <vt:lpstr>Budapest – Belgrád vasútvonal újjáépítési beruházás</vt:lpstr>
      <vt:lpstr>Főbb témák</vt:lpstr>
      <vt:lpstr>A beruházás háttere, célja</vt:lpstr>
      <vt:lpstr>A projekszervezet bemutatása</vt:lpstr>
      <vt:lpstr>A beruházás műszaki tartalmának rövid bemutatása</vt:lpstr>
      <vt:lpstr>Beszerzések</vt:lpstr>
      <vt:lpstr> Várható beszerzések a Projekt kapcsán</vt:lpstr>
      <vt:lpstr>Beszerzés sajátosságai</vt:lpstr>
      <vt:lpstr>Beszerzési eljárás főbb lépései</vt:lpstr>
      <vt:lpstr>Köszönjük, hogy eljöttek!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2017-11-13T11:03:46Z</dcterms:created>
  <dcterms:modified xsi:type="dcterms:W3CDTF">2017-11-16T13:28:25Z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