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59" r:id="rId3"/>
    <p:sldId id="367" r:id="rId4"/>
    <p:sldId id="361" r:id="rId5"/>
    <p:sldId id="362" r:id="rId6"/>
    <p:sldId id="365" r:id="rId7"/>
    <p:sldId id="369" r:id="rId8"/>
    <p:sldId id="364" r:id="rId9"/>
    <p:sldId id="354" r:id="rId10"/>
    <p:sldId id="356" r:id="rId11"/>
    <p:sldId id="351" r:id="rId12"/>
  </p:sldIdLst>
  <p:sldSz cx="9906000" cy="6858000" type="A4"/>
  <p:notesSz cx="6742113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1pPr>
    <a:lvl2pPr marL="419100" indent="381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2pPr>
    <a:lvl3pPr marL="839788" indent="746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3pPr>
    <a:lvl4pPr marL="1258888" indent="11271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4pPr>
    <a:lvl5pPr marL="1679575" indent="14922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Geneva"/>
        <a:cs typeface="Geneva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Geneva"/>
        <a:cs typeface="Geneva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DD345FB-5072-4899-A673-538B6F144F17}">
          <p14:sldIdLst>
            <p14:sldId id="259"/>
            <p14:sldId id="359"/>
            <p14:sldId id="367"/>
            <p14:sldId id="361"/>
            <p14:sldId id="362"/>
            <p14:sldId id="365"/>
            <p14:sldId id="369"/>
            <p14:sldId id="364"/>
            <p14:sldId id="354"/>
            <p14:sldId id="356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3F5B9"/>
    <a:srgbClr val="E2002A"/>
    <a:srgbClr val="234B9E"/>
    <a:srgbClr val="C9C4AE"/>
    <a:srgbClr val="AAAAAA"/>
    <a:srgbClr val="0F2D50"/>
    <a:srgbClr val="0F377D"/>
    <a:srgbClr val="14327D"/>
    <a:srgbClr val="0F3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8" autoAdjust="0"/>
  </p:normalViewPr>
  <p:slideViewPr>
    <p:cSldViewPr snapToGrid="0">
      <p:cViewPr varScale="1">
        <p:scale>
          <a:sx n="70" d="100"/>
          <a:sy n="70" d="100"/>
        </p:scale>
        <p:origin x="-1218" y="-90"/>
      </p:cViewPr>
      <p:guideLst>
        <p:guide orient="horz" pos="3843"/>
        <p:guide orient="horz" pos="1089"/>
        <p:guide pos="4981"/>
        <p:guide pos="1609"/>
        <p:guide pos="5937"/>
        <p:guide pos="3118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-4856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531" y="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9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531" y="9379039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1265DBA-97B7-4709-86BC-569D8EE687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65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828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53" y="4689515"/>
            <a:ext cx="4944217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9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9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2995610-FC19-4E51-A24D-47FB22F7F6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79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191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2pPr>
    <a:lvl3pPr marL="839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3pPr>
    <a:lvl4pPr marL="1258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4pPr>
    <a:lvl5pPr marL="167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charset="0"/>
        <a:cs typeface="MS PGothic" pitchFamily="34" charset="-128"/>
      </a:defRPr>
    </a:lvl5pPr>
    <a:lvl6pPr marL="2099691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41993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grauem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627"/>
            <a:ext cx="9906000" cy="5074920"/>
          </a:xfrm>
          <a:prstGeom prst="rect">
            <a:avLst/>
          </a:prstGeom>
        </p:spPr>
      </p:pic>
      <p:sp>
        <p:nvSpPr>
          <p:cNvPr id="7" name="Rechteck 14"/>
          <p:cNvSpPr>
            <a:spLocks noChangeArrowheads="1"/>
          </p:cNvSpPr>
          <p:nvPr userDrawn="1"/>
        </p:nvSpPr>
        <p:spPr bwMode="auto">
          <a:xfrm>
            <a:off x="469900" y="6451600"/>
            <a:ext cx="5905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83988" tIns="41994" rIns="83988" bIns="41994"/>
          <a:lstStyle/>
          <a:p>
            <a:pPr eaLnBrk="0" hangingPunct="0">
              <a:defRPr/>
            </a:pPr>
            <a:endParaRPr lang="de-DE">
              <a:ea typeface="MS PGothic" pitchFamily="34" charset="-128"/>
              <a:cs typeface="Geneva" charset="0"/>
            </a:endParaRPr>
          </a:p>
        </p:txBody>
      </p:sp>
      <p:sp>
        <p:nvSpPr>
          <p:cNvPr id="9" name="Rechteck 14"/>
          <p:cNvSpPr>
            <a:spLocks noChangeArrowheads="1"/>
          </p:cNvSpPr>
          <p:nvPr userDrawn="1"/>
        </p:nvSpPr>
        <p:spPr bwMode="auto">
          <a:xfrm>
            <a:off x="6621463" y="100013"/>
            <a:ext cx="2135187" cy="847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3988" tIns="41994" rIns="83988" bIns="41994"/>
          <a:lstStyle/>
          <a:p>
            <a:pPr eaLnBrk="0" hangingPunct="0">
              <a:defRPr/>
            </a:pPr>
            <a:endParaRPr lang="de-DE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551" y="1600686"/>
            <a:ext cx="8852576" cy="1871555"/>
          </a:xfrm>
        </p:spPr>
        <p:txBody>
          <a:bodyPr anchor="t">
            <a:normAutofit/>
          </a:bodyPr>
          <a:lstStyle>
            <a:lvl1pPr>
              <a:defRPr sz="4600">
                <a:solidFill>
                  <a:srgbClr val="E2002A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0551" y="3886200"/>
            <a:ext cx="8852576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575757"/>
                </a:solidFill>
              </a:defRPr>
            </a:lvl1pPr>
            <a:lvl2pPr marL="47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0550" y="2384250"/>
            <a:ext cx="8852577" cy="980039"/>
          </a:xfrm>
        </p:spPr>
        <p:txBody>
          <a:bodyPr>
            <a:normAutofit/>
          </a:bodyPr>
          <a:lstStyle>
            <a:lvl1pPr marL="0" indent="0">
              <a:buNone/>
              <a:defRPr sz="2600" b="1" baseline="0">
                <a:solidFill>
                  <a:srgbClr val="575757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381600"/>
            <a:ext cx="1963333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8852576" cy="43719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4303-2A52-4192-836D-2D5C0FE463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8852576" cy="39124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B810-D181-434C-9FC9-18E2AFE00975}" type="datetime1">
              <a:rPr lang="hu-HU" smtClean="0"/>
              <a:t>2016.11.09.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4B52-6C02-4837-A19B-AF7BE213DE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43719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437190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1508-4756-4D20-8EEE-81C50A8E25F4}" type="datetime1">
              <a:rPr lang="hu-HU" smtClean="0"/>
              <a:t>2016.11.09.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6DC-0C15-4D8C-9D23-F09C454DDC1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1728896"/>
            <a:ext cx="4204800" cy="21065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7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1728896"/>
            <a:ext cx="4440600" cy="2106000"/>
          </a:xfrm>
        </p:spPr>
        <p:txBody>
          <a:bodyPr/>
          <a:lstStyle>
            <a:lvl1pPr marL="0" indent="0">
              <a:buClr>
                <a:schemeClr val="accent6"/>
              </a:buClr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10" name="Inhaltsplatzhalter 13"/>
          <p:cNvSpPr>
            <a:spLocks noGrp="1"/>
          </p:cNvSpPr>
          <p:nvPr>
            <p:ph sz="quarter" idx="21"/>
          </p:nvPr>
        </p:nvSpPr>
        <p:spPr>
          <a:xfrm>
            <a:off x="560551" y="3996596"/>
            <a:ext cx="4204800" cy="210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11" name="Inhaltsplatzhalter 13"/>
          <p:cNvSpPr>
            <a:spLocks noGrp="1"/>
          </p:cNvSpPr>
          <p:nvPr>
            <p:ph sz="quarter" idx="22"/>
          </p:nvPr>
        </p:nvSpPr>
        <p:spPr>
          <a:xfrm>
            <a:off x="4953000" y="3996000"/>
            <a:ext cx="4440600" cy="2106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A133-181D-4BE9-8533-9EBC2F1585AC}" type="datetime1">
              <a:rPr lang="hu-HU" smtClean="0"/>
              <a:t>2016.11.09.</a:t>
            </a:fld>
            <a:endParaRPr lang="de-DE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12" name="Rectangle 22"/>
          <p:cNvSpPr>
            <a:spLocks noGrp="1" noChangeArrowheads="1"/>
          </p:cNvSpPr>
          <p:nvPr>
            <p:ph type="sldNum" sz="quarter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CE17-CBAB-4AE5-B2CF-8054B742F5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1" y="2188359"/>
            <a:ext cx="4204800" cy="39124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1" y="1728896"/>
            <a:ext cx="8852576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7"/>
          </p:nvPr>
        </p:nvSpPr>
        <p:spPr>
          <a:xfrm>
            <a:off x="4953000" y="2188359"/>
            <a:ext cx="4458800" cy="39124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448E-3B51-44DD-8413-A3B16BCF4BB2}" type="datetime1">
              <a:rPr lang="hu-HU" smtClean="0"/>
              <a:t>2016.11.09.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14DBE-6749-41E1-90EB-E6FBCC4C94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560552" y="2188359"/>
            <a:ext cx="4206333" cy="39124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"/>
          </p:nvPr>
        </p:nvSpPr>
        <p:spPr>
          <a:xfrm>
            <a:off x="560552" y="1728896"/>
            <a:ext cx="4218104" cy="445979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959595"/>
                </a:solidFill>
              </a:defRPr>
            </a:lvl1pPr>
            <a:lvl2pPr marL="478940" indent="0">
              <a:buNone/>
              <a:defRPr sz="2100" b="1"/>
            </a:lvl2pPr>
            <a:lvl3pPr marL="957879" indent="0">
              <a:buNone/>
              <a:defRPr sz="1900" b="1"/>
            </a:lvl3pPr>
            <a:lvl4pPr marL="1436819" indent="0">
              <a:buNone/>
              <a:defRPr sz="1700" b="1"/>
            </a:lvl4pPr>
            <a:lvl5pPr marL="1915758" indent="0">
              <a:buNone/>
              <a:defRPr sz="1700" b="1"/>
            </a:lvl5pPr>
            <a:lvl6pPr marL="2394698" indent="0">
              <a:buNone/>
              <a:defRPr sz="1700" b="1"/>
            </a:lvl6pPr>
            <a:lvl7pPr marL="2873637" indent="0">
              <a:buNone/>
              <a:defRPr sz="1700" b="1"/>
            </a:lvl7pPr>
            <a:lvl8pPr marL="3352576" indent="0">
              <a:buNone/>
              <a:defRPr sz="1700" b="1"/>
            </a:lvl8pPr>
            <a:lvl9pPr marL="3831516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4954558" y="1305793"/>
            <a:ext cx="4954558" cy="5066479"/>
          </a:xfrm>
          <a:solidFill>
            <a:srgbClr val="D6D6D6"/>
          </a:solidFill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de-DE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8E51-B288-4EB7-8EC2-7716D374B6BB}" type="datetime1">
              <a:rPr lang="hu-HU" smtClean="0"/>
              <a:t>2016.11.09.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C496-7574-44FA-87D7-540498B5DB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4D0A-C2AD-4E89-B999-F01AB8AFA0AE}" type="datetime1">
              <a:rPr lang="hu-HU" smtClean="0"/>
              <a:t>2016.11.09.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2CF7-272A-487E-A67D-10530ABE34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0" y="381600"/>
            <a:ext cx="1374334" cy="252000"/>
          </a:xfrm>
          <a:prstGeom prst="rect">
            <a:avLst/>
          </a:prstGeom>
        </p:spPr>
      </p:pic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561975" y="6430963"/>
            <a:ext cx="1666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57263">
              <a:spcBef>
                <a:spcPct val="50000"/>
              </a:spcBef>
              <a:defRPr/>
            </a:pPr>
            <a:r>
              <a:rPr lang="de-DE" sz="900" dirty="0" err="1" smtClean="0">
                <a:ea typeface="Arial" charset="0"/>
                <a:cs typeface="Arial" charset="0"/>
              </a:rPr>
              <a:t>Rail</a:t>
            </a:r>
            <a:r>
              <a:rPr lang="de-DE" sz="900" dirty="0" smtClean="0">
                <a:ea typeface="Arial" charset="0"/>
                <a:cs typeface="Arial" charset="0"/>
              </a:rPr>
              <a:t> Cargo </a:t>
            </a:r>
            <a:r>
              <a:rPr lang="de-DE" sz="900" dirty="0" err="1" smtClean="0">
                <a:ea typeface="Arial" charset="0"/>
                <a:cs typeface="Arial" charset="0"/>
              </a:rPr>
              <a:t>Hungaria</a:t>
            </a:r>
            <a:endParaRPr lang="de-DE" sz="900" dirty="0">
              <a:ea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728788"/>
            <a:ext cx="885348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7907338" y="6430963"/>
            <a:ext cx="647700" cy="2635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C7092328-EAAB-4558-9A3B-177D68C7DA1D}" type="datetime1">
              <a:rPr lang="hu-HU" smtClean="0"/>
              <a:t>2016.11.09.</a:t>
            </a:fld>
            <a:endParaRPr lang="de-DE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2476800" y="6430963"/>
            <a:ext cx="4571700" cy="361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Arial" pitchFamily="1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3350" y="6430963"/>
            <a:ext cx="388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18623BAD-E396-4B52-B081-EE3B5778BD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560388" y="504825"/>
            <a:ext cx="5865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cxnSp>
        <p:nvCxnSpPr>
          <p:cNvPr id="1032" name="Gerade Verbindung 10"/>
          <p:cNvCxnSpPr>
            <a:cxnSpLocks noChangeShapeType="1"/>
          </p:cNvCxnSpPr>
          <p:nvPr/>
        </p:nvCxnSpPr>
        <p:spPr bwMode="auto">
          <a:xfrm>
            <a:off x="560388" y="6365875"/>
            <a:ext cx="8853487" cy="0"/>
          </a:xfrm>
          <a:prstGeom prst="line">
            <a:avLst/>
          </a:prstGeom>
          <a:noFill/>
          <a:ln w="12700">
            <a:solidFill>
              <a:srgbClr val="C1C1C1"/>
            </a:solidFill>
            <a:round/>
            <a:headEnd/>
            <a:tailEnd/>
          </a:ln>
        </p:spPr>
      </p:cxnSp>
      <p:pic>
        <p:nvPicPr>
          <p:cNvPr id="1033" name="Picture 33" descr="grauer Streifen_RC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141413"/>
            <a:ext cx="99060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hf hdr="0"/>
  <p:txStyles>
    <p:titleStyle>
      <a:lvl1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Geneva" charset="0"/>
          <a:cs typeface="Geneva" charset="0"/>
        </a:defRPr>
      </a:lvl1pPr>
      <a:lvl2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2pPr>
      <a:lvl3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3pPr>
      <a:lvl4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4pPr>
      <a:lvl5pPr algn="l" defTabSz="931863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Geneva" charset="0"/>
          <a:cs typeface="Geneva" charset="0"/>
        </a:defRPr>
      </a:lvl5pPr>
      <a:lvl6pPr marL="419938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6pPr>
      <a:lvl7pPr marL="839876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7pPr>
      <a:lvl8pPr marL="1259815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8pPr>
      <a:lvl9pPr marL="1679753" algn="l" defTabSz="933196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931863" rtl="0" eaLnBrk="1" fontAlgn="base" hangingPunct="1">
        <a:spcBef>
          <a:spcPts val="925"/>
        </a:spcBef>
        <a:spcAft>
          <a:spcPct val="0"/>
        </a:spcAft>
        <a:buClr>
          <a:schemeClr val="accent6"/>
        </a:buClr>
        <a:buFontTx/>
        <a:buNone/>
        <a:defRPr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260350" indent="-260350" algn="l" defTabSz="931863" rtl="0" eaLnBrk="1" fontAlgn="base" hangingPunct="1">
        <a:spcBef>
          <a:spcPts val="13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2pPr>
      <a:lvl3pPr marL="560388" indent="-296863" algn="l" defTabSz="9318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3pPr>
      <a:lvl4pPr marL="835025" indent="-279400" algn="l" defTabSz="931863" rtl="0" eaLnBrk="1" fontAlgn="base" hangingPunct="1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4pPr>
      <a:lvl5pPr marL="1123950" indent="-273050" algn="l" defTabSz="931863" rtl="0" eaLnBrk="1" fontAlgn="base" hangingPunct="1">
        <a:spcBef>
          <a:spcPct val="20000"/>
        </a:spcBef>
        <a:spcAft>
          <a:spcPct val="0"/>
        </a:spcAft>
        <a:buClr>
          <a:srgbClr val="909090"/>
        </a:buClr>
        <a:buSzPct val="100000"/>
        <a:buChar char="-"/>
        <a:defRPr>
          <a:solidFill>
            <a:schemeClr val="tx1"/>
          </a:solidFill>
          <a:latin typeface="+mn-lt"/>
          <a:ea typeface="MS PGothic" charset="0"/>
          <a:cs typeface="MS PGothic" pitchFamily="34" charset="-128"/>
        </a:defRPr>
      </a:lvl5pPr>
      <a:lvl6pPr marL="2521088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41026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60964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780902" indent="-233299" algn="l" defTabSz="93319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419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url?sa=i&amp;rct=j&amp;q=&amp;esrc=s&amp;source=images&amp;cd=&amp;ved=0ahUKEwiSmtXDmZrQAhWHmBoKHUBCA7gQjRwIBw&amp;url=https://moly.hu/konyvek/benedek-elek-a-harom-kivansag&amp;bvm=bv.138169073,d.bGg&amp;psig=AFQjCNHaxtl3frGQnjDltfLcY23UvoIfNA&amp;ust=1478730208453003" TargetMode="External"/><Relationship Id="rId2" Type="http://schemas.openxmlformats.org/officeDocument/2006/relationships/hyperlink" Target="http://www.google.hu/url?sa=i&amp;rct=j&amp;q=&amp;esrc=s&amp;source=images&amp;cd=&amp;cad=rja&amp;uact=8&amp;ved=0ahUKEwi8ydqLlJrQAhWGtBoKHaXHBrIQjRwIBw&amp;url=http://tonydandthegang.empowernetwork.com/blog/the-show-must-go-on-mentality&amp;bvm=bv.138169073,d.bGg&amp;psig=AFQjCNFXTRYw2MJsdJ5GBMMl8FfsrTNRtw&amp;ust=147872876392748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source=images&amp;cd=&amp;cad=rja&amp;uact=8&amp;ved=0ahUKEwifn9LVs5rQAhVEVhoKHUloCdoQjRwIBw&amp;url=http://www.funbook.hu/index.php?action=funbook.php&amp;id=1690&amp;bvm=bv.138169073,d.ZGg&amp;psig=AFQjCNGxVdW5buzKoOV2tg7u-63yFnYyLA&amp;ust=147873724507921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u/url?sa=i&amp;rct=j&amp;q=&amp;esrc=s&amp;source=images&amp;cd=&amp;cad=rja&amp;uact=8&amp;ved=0ahUKEwjOmMCjlJrQAhUG0hoKHWi5BK4QjRwIBw&amp;url=http://pestcemetery.com/the-show-must-go-on/&amp;bvm=bv.138169073,d.bGg&amp;psig=AFQjCNFXTRYw2MJsdJ5GBMMl8FfsrTNRtw&amp;ust=14787287639274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think-railways.com/rail-cargo-hungaria-zahony-port-sign-cooperation-framework-agreem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u/url?sa=i&amp;rct=j&amp;q=&amp;esrc=s&amp;source=images&amp;cd=&amp;cad=rja&amp;uact=8&amp;ved=0ahUKEwidiszjoprQAhVISRoKHeezANMQjRwIBw&amp;url=http://www.magyarvagyok.hu/videok/3-Humor/18041-Hofi-Koos-Megalkuvo-macskak-Macskaduett.html&amp;bvm=bv.138169073,d.bGg&amp;psig=AFQjCNFsNFvHGyOafXPgQwijnPqx7tT5Dg&amp;ust=14787327116929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BC5910D-44DE-4552-9BC0-96D75A6498C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603094" y="5377219"/>
            <a:ext cx="3275610" cy="1006286"/>
          </a:xfrm>
        </p:spPr>
        <p:txBody>
          <a:bodyPr/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Horváth Ottó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RCH</a:t>
            </a:r>
          </a:p>
          <a:p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ü</a:t>
            </a:r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zemeltetési igazgató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  <a:p>
            <a:endParaRPr lang="hu-HU" b="1" dirty="0">
              <a:solidFill>
                <a:schemeClr val="tx2"/>
              </a:solidFill>
            </a:endParaRPr>
          </a:p>
          <a:p>
            <a:r>
              <a:rPr lang="hu-HU" b="1" dirty="0" smtClean="0">
                <a:solidFill>
                  <a:schemeClr val="tx2"/>
                </a:solidFill>
              </a:rPr>
              <a:t>2016.11.10.</a:t>
            </a:r>
            <a:endParaRPr lang="de-DE" b="1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3" name="AutoShape 2" descr="Képtalálat a következőre: „the show must go on”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8738" y="-1592263"/>
            <a:ext cx="7810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2" name="Picture 12" descr="Képtalálat a következőre: „három kívánság népmese”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7129"/>
            <a:ext cx="5076968" cy="51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 VAN BAJ?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10" name="Picture 2" descr="F:\2016\Pictures\Pictures\Humor\Közlekedés\baj_lesz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2" t="11877" r="16273"/>
          <a:stretch/>
        </p:blipFill>
        <p:spPr bwMode="auto">
          <a:xfrm>
            <a:off x="0" y="1119116"/>
            <a:ext cx="4858603" cy="52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Képtalálat a következőre: „tavalyi hó vicces kép”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3" y="1119116"/>
            <a:ext cx="5047396" cy="52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Befejezés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2016.08.22</a:t>
            </a:r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Kép 5" descr="http://cdn1.images.videobash.com/photos/000/003/468/34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764"/>
            <a:ext cx="9905999" cy="509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6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7" name="Picture 6" descr="Képtalálat a következőre: „the show must go on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890"/>
            <a:ext cx="5540991" cy="51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éptalálat a következőre: „RCH freight train”">
            <a:hlinkClick r:id="rId4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17" y="1282890"/>
            <a:ext cx="4325783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0" y="4080681"/>
            <a:ext cx="9810466" cy="223823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sz="4400" b="1" dirty="0" smtClean="0"/>
              <a:t>kívánság: szolgáltatás</a:t>
            </a:r>
          </a:p>
          <a:p>
            <a:pPr marL="342900" indent="-342900">
              <a:buAutoNum type="arabicPeriod"/>
            </a:pPr>
            <a:r>
              <a:rPr lang="hu-HU" sz="4400" b="1" dirty="0" smtClean="0"/>
              <a:t>kívánság: megbízhatóság</a:t>
            </a:r>
          </a:p>
          <a:p>
            <a:pPr marL="342900" indent="-342900">
              <a:buAutoNum type="arabicPeriod"/>
            </a:pPr>
            <a:r>
              <a:rPr lang="hu-HU" sz="4400" b="1" dirty="0"/>
              <a:t>k</a:t>
            </a:r>
            <a:r>
              <a:rPr lang="hu-HU" sz="4400" b="1" dirty="0" smtClean="0"/>
              <a:t>ívánság: kapacitások</a:t>
            </a:r>
            <a:endParaRPr lang="hu-HU" sz="44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Tárgyalás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10246" name="Picture 6" descr="http://hu.stockfresh.com/image/zoom/89254a/stockfresh_2098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3" y="1241945"/>
            <a:ext cx="5415887" cy="28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0387" y="504825"/>
            <a:ext cx="6576855" cy="522288"/>
          </a:xfrm>
        </p:spPr>
        <p:txBody>
          <a:bodyPr/>
          <a:lstStyle/>
          <a:p>
            <a:r>
              <a:rPr lang="hu-HU" dirty="0" smtClean="0"/>
              <a:t>1. fejezet: szolgáltatok, tehát vagyok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341194" y="1364813"/>
            <a:ext cx="8852576" cy="43719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b="1" dirty="0" smtClean="0"/>
              <a:t>Szereposztás: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kik </a:t>
            </a:r>
            <a:r>
              <a:rPr lang="hu-HU" b="1" dirty="0" err="1" smtClean="0"/>
              <a:t>vogymuk</a:t>
            </a:r>
            <a:r>
              <a:rPr lang="hu-HU" b="1" dirty="0" smtClean="0"/>
              <a:t> </a:t>
            </a:r>
            <a:r>
              <a:rPr lang="hu-HU" b="1" dirty="0" err="1" smtClean="0"/>
              <a:t>vs</a:t>
            </a:r>
            <a:r>
              <a:rPr lang="hu-HU" b="1" dirty="0" smtClean="0"/>
              <a:t> </a:t>
            </a:r>
            <a:r>
              <a:rPr lang="hu-HU" b="1" dirty="0" err="1" smtClean="0"/>
              <a:t>iwiw</a:t>
            </a:r>
            <a:endParaRPr lang="hu-HU" b="1" dirty="0" smtClean="0"/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VPE / MÁV, GYSEV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/>
              <a:t>m</a:t>
            </a:r>
            <a:r>
              <a:rPr lang="hu-HU" b="1" dirty="0" smtClean="0"/>
              <a:t>i végett vagyunk a földön?</a:t>
            </a:r>
          </a:p>
          <a:p>
            <a:pPr marL="0" lvl="1" indent="0">
              <a:spcBef>
                <a:spcPts val="925"/>
              </a:spcBef>
              <a:buNone/>
            </a:pPr>
            <a:r>
              <a:rPr lang="hu-HU" b="1" dirty="0" smtClean="0">
                <a:ea typeface="Geneva" charset="0"/>
                <a:cs typeface="Geneva" charset="0"/>
              </a:rPr>
              <a:t>2. Célok:</a:t>
            </a:r>
          </a:p>
          <a:p>
            <a:pPr lvl="2">
              <a:spcBef>
                <a:spcPts val="925"/>
              </a:spcBef>
            </a:pPr>
            <a:r>
              <a:rPr lang="hu-HU" b="1" dirty="0">
                <a:ea typeface="Geneva" charset="0"/>
                <a:cs typeface="Geneva" charset="0"/>
              </a:rPr>
              <a:t>a</a:t>
            </a:r>
            <a:r>
              <a:rPr lang="hu-HU" b="1" dirty="0" smtClean="0">
                <a:ea typeface="Geneva" charset="0"/>
                <a:cs typeface="Geneva" charset="0"/>
              </a:rPr>
              <a:t>z a bevétel, amit az ügyfél fizet</a:t>
            </a:r>
          </a:p>
          <a:p>
            <a:pPr lvl="2">
              <a:spcBef>
                <a:spcPts val="925"/>
              </a:spcBef>
            </a:pPr>
            <a:r>
              <a:rPr lang="hu-HU" b="1" dirty="0">
                <a:ea typeface="Geneva" charset="0"/>
                <a:cs typeface="Geneva" charset="0"/>
              </a:rPr>
              <a:t>m</a:t>
            </a:r>
            <a:r>
              <a:rPr lang="hu-HU" b="1" dirty="0" smtClean="0">
                <a:ea typeface="Geneva" charset="0"/>
                <a:cs typeface="Geneva" charset="0"/>
              </a:rPr>
              <a:t>egszerezni és megtartani</a:t>
            </a:r>
          </a:p>
          <a:p>
            <a:pPr lvl="2">
              <a:spcBef>
                <a:spcPts val="925"/>
              </a:spcBef>
            </a:pPr>
            <a:r>
              <a:rPr lang="hu-HU" b="1" dirty="0">
                <a:ea typeface="Geneva" charset="0"/>
                <a:cs typeface="Geneva" charset="0"/>
              </a:rPr>
              <a:t>a</a:t>
            </a:r>
            <a:r>
              <a:rPr lang="hu-HU" b="1" dirty="0" smtClean="0">
                <a:ea typeface="Geneva" charset="0"/>
                <a:cs typeface="Geneva" charset="0"/>
              </a:rPr>
              <a:t>z ügyfélnek is vannak ügyfelei</a:t>
            </a:r>
          </a:p>
          <a:p>
            <a:pPr lvl="2">
              <a:spcBef>
                <a:spcPts val="925"/>
              </a:spcBef>
            </a:pPr>
            <a:r>
              <a:rPr lang="hu-HU" b="1" dirty="0" err="1" smtClean="0">
                <a:ea typeface="Geneva" charset="0"/>
                <a:cs typeface="Geneva" charset="0"/>
              </a:rPr>
              <a:t>Evita</a:t>
            </a:r>
            <a:r>
              <a:rPr lang="hu-HU" b="1" dirty="0" smtClean="0">
                <a:ea typeface="Geneva" charset="0"/>
                <a:cs typeface="Geneva" charset="0"/>
              </a:rPr>
              <a:t> Peron és Charlie </a:t>
            </a:r>
            <a:r>
              <a:rPr lang="hu-HU" b="1" dirty="0" err="1" smtClean="0">
                <a:ea typeface="Geneva" charset="0"/>
                <a:cs typeface="Geneva" charset="0"/>
              </a:rPr>
              <a:t>Sheen</a:t>
            </a:r>
            <a:endParaRPr lang="hu-HU" b="1" dirty="0" smtClean="0">
              <a:ea typeface="Geneva" charset="0"/>
              <a:cs typeface="Geneva" charset="0"/>
            </a:endParaRPr>
          </a:p>
          <a:p>
            <a:pPr lvl="2">
              <a:spcBef>
                <a:spcPts val="925"/>
              </a:spcBef>
            </a:pPr>
            <a:r>
              <a:rPr lang="hu-HU" b="1" dirty="0">
                <a:solidFill>
                  <a:srgbClr val="0070C0"/>
                </a:solidFill>
                <a:ea typeface="Geneva" charset="0"/>
                <a:cs typeface="Geneva" charset="0"/>
              </a:rPr>
              <a:t>azért vagyok, hogy </a:t>
            </a:r>
            <a:r>
              <a:rPr lang="hu-HU" b="1" dirty="0" smtClean="0">
                <a:solidFill>
                  <a:srgbClr val="0070C0"/>
                </a:solidFill>
                <a:ea typeface="Geneva" charset="0"/>
                <a:cs typeface="Geneva" charset="0"/>
              </a:rPr>
              <a:t>te is legyél</a:t>
            </a:r>
          </a:p>
          <a:p>
            <a:pPr lvl="2">
              <a:spcBef>
                <a:spcPts val="925"/>
              </a:spcBef>
            </a:pPr>
            <a:endParaRPr lang="hu-HU" dirty="0">
              <a:ea typeface="Geneva" charset="0"/>
              <a:cs typeface="Geneva" charset="0"/>
            </a:endParaRPr>
          </a:p>
          <a:p>
            <a:pPr lvl="2">
              <a:spcBef>
                <a:spcPts val="925"/>
              </a:spcBef>
            </a:pPr>
            <a:endParaRPr lang="hu-HU" dirty="0" smtClean="0">
              <a:ea typeface="Geneva" charset="0"/>
              <a:cs typeface="Geneva" charset="0"/>
            </a:endParaRPr>
          </a:p>
        </p:txBody>
      </p:sp>
      <p:pic>
        <p:nvPicPr>
          <p:cNvPr id="9218" name="Picture 2" descr="Képtalálat a következőre: „én meg azért vagyok, hogy te ne is legyél Hofi Géza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04" y="2606722"/>
            <a:ext cx="5420496" cy="37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6"/>
          <p:cNvCxnSpPr/>
          <p:nvPr/>
        </p:nvCxnSpPr>
        <p:spPr bwMode="auto">
          <a:xfrm>
            <a:off x="4485504" y="2556741"/>
            <a:ext cx="5420496" cy="38116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Egyenes összekötő 8"/>
          <p:cNvCxnSpPr/>
          <p:nvPr/>
        </p:nvCxnSpPr>
        <p:spPr bwMode="auto">
          <a:xfrm flipV="1">
            <a:off x="4485504" y="2606722"/>
            <a:ext cx="5420496" cy="37616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07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itt a kérdés?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Kép 6" descr="http://www.newyorker.com/wp-content/uploads/2013/03/hamlet-duplex-mankof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10031"/>
          <a:stretch/>
        </p:blipFill>
        <p:spPr bwMode="auto">
          <a:xfrm>
            <a:off x="0" y="1296537"/>
            <a:ext cx="9906000" cy="5036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54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300251" y="1323833"/>
            <a:ext cx="6223380" cy="504967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hu-HU" b="1" dirty="0" smtClean="0"/>
              <a:t>Az ígéret szép szó, ha betartják, ha nem.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Elfogadott szolgáltatások: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/>
              <a:t>eljutási idő </a:t>
            </a:r>
            <a:r>
              <a:rPr lang="hu-HU" b="1" dirty="0" err="1"/>
              <a:t>vs</a:t>
            </a:r>
            <a:r>
              <a:rPr lang="hu-HU" b="1" dirty="0"/>
              <a:t> kiszámíthatóság (pl. Kürtös átmenet)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közlekedés kiutalt menetvonalon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szabályozások (pl. utasítások)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El nem fogadott szolgáltatások: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Szolgáltatási paletta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kapacitások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Felelősség: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err="1" smtClean="0"/>
              <a:t>Hhfsz</a:t>
            </a:r>
            <a:r>
              <a:rPr lang="hu-HU" b="1" dirty="0" smtClean="0"/>
              <a:t>: jogok és kötelezettségek</a:t>
            </a:r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55672" y="504825"/>
            <a:ext cx="5865812" cy="522288"/>
          </a:xfrm>
        </p:spPr>
        <p:txBody>
          <a:bodyPr/>
          <a:lstStyle/>
          <a:p>
            <a:r>
              <a:rPr lang="hu-HU" dirty="0" smtClean="0"/>
              <a:t>2. fejezet: megbízhatóság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Kép 6" descr="C:\Users\horvatho\AppData\Local\Microsoft\Windows\Temporary Internet Files\Content.Outlook\STDIZMKF\4000 éves preskriptív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/>
          <a:stretch/>
        </p:blipFill>
        <p:spPr bwMode="auto">
          <a:xfrm>
            <a:off x="4312693" y="3057099"/>
            <a:ext cx="5593307" cy="335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5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Eas-y</a:t>
            </a:r>
            <a:r>
              <a:rPr lang="hu-HU" dirty="0" smtClean="0"/>
              <a:t> --- </a:t>
            </a:r>
            <a:r>
              <a:rPr lang="hu-HU" dirty="0" err="1" smtClean="0"/>
              <a:t>Easy-Jet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7" name="Kép 6" descr="cid:1BC5910D-44DE-4552-9BC0-96D75A6498C1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116"/>
            <a:ext cx="9906000" cy="525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hu-HU" b="1" dirty="0" smtClean="0"/>
              <a:t>Erőforrások:</a:t>
            </a:r>
          </a:p>
          <a:p>
            <a:pPr marL="603250" lvl="1" indent="-342900">
              <a:buFont typeface="Arial" pitchFamily="34" charset="0"/>
              <a:buChar char="•"/>
            </a:pPr>
            <a:r>
              <a:rPr lang="hu-HU" b="1" dirty="0"/>
              <a:t>h</a:t>
            </a:r>
            <a:r>
              <a:rPr lang="hu-HU" b="1" dirty="0" smtClean="0"/>
              <a:t>umán (tv, </a:t>
            </a:r>
            <a:r>
              <a:rPr lang="hu-HU" b="1" dirty="0" err="1" smtClean="0"/>
              <a:t>fszt</a:t>
            </a:r>
            <a:r>
              <a:rPr lang="hu-HU" b="1" dirty="0" smtClean="0"/>
              <a:t>)</a:t>
            </a:r>
          </a:p>
          <a:p>
            <a:pPr marL="603250" lvl="1" indent="-342900">
              <a:buFont typeface="Arial" pitchFamily="34" charset="0"/>
              <a:buChar char="•"/>
            </a:pPr>
            <a:r>
              <a:rPr lang="hu-HU" b="1" dirty="0"/>
              <a:t>p</a:t>
            </a:r>
            <a:r>
              <a:rPr lang="hu-HU" b="1" dirty="0" smtClean="0"/>
              <a:t>álya (tengelyterhelés, sebesség)</a:t>
            </a:r>
          </a:p>
          <a:p>
            <a:pPr marL="603250" lvl="1" indent="-342900">
              <a:buFont typeface="Arial" pitchFamily="34" charset="0"/>
              <a:buChar char="•"/>
            </a:pPr>
            <a:r>
              <a:rPr lang="hu-HU" b="1" dirty="0"/>
              <a:t>e</a:t>
            </a:r>
            <a:r>
              <a:rPr lang="hu-HU" b="1" dirty="0" smtClean="0"/>
              <a:t>gyéb (mérleg, rakodóvágány)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Pályakapacitások: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/>
              <a:t>m</a:t>
            </a:r>
            <a:r>
              <a:rPr lang="hu-HU" b="1" dirty="0" smtClean="0"/>
              <a:t>eghirdetett </a:t>
            </a:r>
            <a:r>
              <a:rPr lang="hu-HU" b="1" dirty="0" err="1" smtClean="0"/>
              <a:t>vs</a:t>
            </a:r>
            <a:r>
              <a:rPr lang="hu-HU" b="1" dirty="0" smtClean="0"/>
              <a:t> tényleges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kilátások </a:t>
            </a:r>
          </a:p>
          <a:p>
            <a:pPr marL="342900" indent="-342900">
              <a:buAutoNum type="arabicPeriod"/>
            </a:pPr>
            <a:r>
              <a:rPr lang="hu-HU" b="1" dirty="0" smtClean="0"/>
              <a:t>Együttműködés: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megrendelők</a:t>
            </a:r>
          </a:p>
          <a:p>
            <a:pPr marL="546100" lvl="1" indent="-285750">
              <a:buFont typeface="Arial" pitchFamily="34" charset="0"/>
              <a:buChar char="•"/>
            </a:pPr>
            <a:r>
              <a:rPr lang="hu-HU" b="1" dirty="0" smtClean="0"/>
              <a:t>szomszédok</a:t>
            </a:r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fejezet: kapacitások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04C66D-3F9A-4994-9449-F4AFBC1B22DD}" type="datetime1">
              <a:rPr lang="hu-HU" smtClean="0"/>
              <a:t>2016.11.09.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Szerző  I  Téma </a:t>
            </a:r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1266" name="Picture 2" descr="F:\2016\Pictures\Pictures\Humor\Közlekedés\Kötöttpály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269242"/>
            <a:ext cx="5074693" cy="50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>
          <a:xfrm>
            <a:off x="150124" y="1310185"/>
            <a:ext cx="9621673" cy="5008728"/>
          </a:xfrm>
        </p:spPr>
        <p:txBody>
          <a:bodyPr/>
          <a:lstStyle/>
          <a:p>
            <a:r>
              <a:rPr lang="hu-HU" sz="3600" b="1" dirty="0"/>
              <a:t>„Jól kezdtük a meccset, az első percekben kétszer is gólt szerezhettünk volna, ezek után váratlanul érte a csapatot a kapott gól, amit egy </a:t>
            </a:r>
            <a:r>
              <a:rPr lang="hu-HU" sz="3600" b="1" dirty="0" smtClean="0"/>
              <a:t>újabb találat </a:t>
            </a:r>
            <a:r>
              <a:rPr lang="hu-HU" sz="3600" b="1" dirty="0"/>
              <a:t>követett. Nem adtuk fel, a második félidőre úgy mentünk ki, hogy megfordítjuk az állást, de egyből megkaptuk a harmadikat, és ez kicsit már megtörte a csapatot. A folytatásban már a mi akaratunk </a:t>
            </a:r>
            <a:r>
              <a:rPr lang="hu-HU" sz="3600" b="1" dirty="0" smtClean="0"/>
              <a:t>érvényesült.”  </a:t>
            </a:r>
            <a:endParaRPr lang="hu-HU" sz="1200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Mondás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2016.08.22</a:t>
            </a:r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36F4303-2A52-4192-836D-2D5C0FE463E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0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RCH">
  <a:themeElements>
    <a:clrScheme name="Benutzerdefiniert 38">
      <a:dk1>
        <a:srgbClr val="000000"/>
      </a:dk1>
      <a:lt1>
        <a:srgbClr val="FFFFFF"/>
      </a:lt1>
      <a:dk2>
        <a:srgbClr val="646464"/>
      </a:dk2>
      <a:lt2>
        <a:srgbClr val="959595"/>
      </a:lt2>
      <a:accent1>
        <a:srgbClr val="E2002A"/>
      </a:accent1>
      <a:accent2>
        <a:srgbClr val="ABABAB"/>
      </a:accent2>
      <a:accent3>
        <a:srgbClr val="7D7D7D"/>
      </a:accent3>
      <a:accent4>
        <a:srgbClr val="C1C1C1"/>
      </a:accent4>
      <a:accent5>
        <a:srgbClr val="D6D6D6"/>
      </a:accent5>
      <a:accent6>
        <a:srgbClr val="234B9E"/>
      </a:accent6>
      <a:hlink>
        <a:srgbClr val="234B9E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Master_RCH</Template>
  <TotalTime>1426</TotalTime>
  <Words>286</Words>
  <Application>Microsoft Office PowerPoint</Application>
  <PresentationFormat>A4 (210x297 mm)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Master_RCH</vt:lpstr>
      <vt:lpstr>PowerPoint bemutató</vt:lpstr>
      <vt:lpstr>Bevezetés</vt:lpstr>
      <vt:lpstr>Tárgyalás</vt:lpstr>
      <vt:lpstr>1. fejezet: szolgáltatok, tehát vagyok</vt:lpstr>
      <vt:lpstr>Ez itt a kérdés?</vt:lpstr>
      <vt:lpstr>2. fejezet: megbízhatóság</vt:lpstr>
      <vt:lpstr>Eas-y --- Easy-Jet</vt:lpstr>
      <vt:lpstr>3. fejezet: kapacitások</vt:lpstr>
      <vt:lpstr>Mondás</vt:lpstr>
      <vt:lpstr>HOL VAN BAJ?</vt:lpstr>
      <vt:lpstr>Befejezés</vt:lpstr>
    </vt:vector>
  </TitlesOfParts>
  <Company>Rail Cargo Hungaria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Székelyhidi Judit</dc:creator>
  <cp:lastModifiedBy>Horváth Ottó</cp:lastModifiedBy>
  <cp:revision>124</cp:revision>
  <cp:lastPrinted>2015-09-30T10:50:25Z</cp:lastPrinted>
  <dcterms:created xsi:type="dcterms:W3CDTF">2015-04-07T12:55:42Z</dcterms:created>
  <dcterms:modified xsi:type="dcterms:W3CDTF">2016-11-09T00:26:03Z</dcterms:modified>
</cp:coreProperties>
</file>